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8" r:id="rId3"/>
    <p:sldId id="256" r:id="rId4"/>
    <p:sldId id="259" r:id="rId5"/>
    <p:sldId id="257" r:id="rId6"/>
    <p:sldId id="262" r:id="rId7"/>
    <p:sldId id="260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i" initials="E" lastIdx="1" clrIdx="0">
    <p:extLst>
      <p:ext uri="{19B8F6BF-5375-455C-9EA6-DF929625EA0E}">
        <p15:presenceInfo xmlns:p15="http://schemas.microsoft.com/office/powerpoint/2012/main" userId="Est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8" y="1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EFF6E0F-5180-43AF-A17A-4987F17D8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2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70DD121-D72C-4B19-8F82-C6A8F39142BF}"/>
              </a:ext>
            </a:extLst>
          </p:cNvPr>
          <p:cNvSpPr txBox="1"/>
          <p:nvPr/>
        </p:nvSpPr>
        <p:spPr>
          <a:xfrm>
            <a:off x="1739765" y="1028343"/>
            <a:ext cx="1032068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3) Im Danken kommt Neues ins Leben hinein,</a:t>
            </a:r>
            <a:b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ein Wünschen, das nie du gekannt,</a:t>
            </a:r>
            <a:b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dass jeder wie du Gottes Kind möchte sein,</a:t>
            </a:r>
            <a:b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vom Vater zum Erben ernannt.</a:t>
            </a:r>
          </a:p>
          <a:p>
            <a:endParaRPr lang="de-DE" sz="3200" b="1" dirty="0">
              <a:solidFill>
                <a:srgbClr val="212529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r>
              <a:rPr lang="de-DE" sz="3200" b="1" dirty="0" err="1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Ref</a:t>
            </a:r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.: Barmherzig, geduldig und gnädig ist er</a:t>
            </a:r>
            <a:b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vielmehr, als ein Vater es kann.</a:t>
            </a:r>
            <a:b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Er warf unsere Sünden ins äußerste Meer,</a:t>
            </a:r>
            <a:b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kommt, betet den Ewigen an.</a:t>
            </a:r>
          </a:p>
          <a:p>
            <a:pPr algn="l"/>
            <a:endParaRPr lang="de-DE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0063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96F0DAE-6512-44CD-B027-F258B19A4905}"/>
              </a:ext>
            </a:extLst>
          </p:cNvPr>
          <p:cNvSpPr txBox="1"/>
          <p:nvPr/>
        </p:nvSpPr>
        <p:spPr>
          <a:xfrm>
            <a:off x="1951522" y="1028343"/>
            <a:ext cx="1003193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4) In Jesus gehörst du zur ewigen Welt,</a:t>
            </a:r>
            <a:b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zum Glaubensgehorsam befreit.</a:t>
            </a:r>
            <a:b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Er hat dich in seine Gemeinde gestellt,</a:t>
            </a:r>
            <a:b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und macht dich zum Dienen bereit.</a:t>
            </a:r>
          </a:p>
          <a:p>
            <a:endParaRPr lang="de-DE" sz="3200" b="1" dirty="0">
              <a:solidFill>
                <a:srgbClr val="212529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r>
              <a:rPr lang="de-DE" sz="3200" b="1" dirty="0" err="1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Ref</a:t>
            </a:r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.: Barmherzig, geduldig und gnädig ist er</a:t>
            </a:r>
            <a:b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vielmehr, als ein Vater es kann.</a:t>
            </a:r>
            <a:b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Er warf unsere Sünden ins äußerste Meer,</a:t>
            </a:r>
            <a:b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kommt, betet den Ewigen an.</a:t>
            </a:r>
          </a:p>
          <a:p>
            <a:pPr algn="l"/>
            <a:endParaRPr lang="de-DE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66506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FDF6FC9-13C3-468A-91EB-AF6C39C3556C}"/>
              </a:ext>
            </a:extLst>
          </p:cNvPr>
          <p:cNvSpPr txBox="1"/>
          <p:nvPr/>
        </p:nvSpPr>
        <p:spPr>
          <a:xfrm>
            <a:off x="2964581" y="1549667"/>
            <a:ext cx="794025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0" dirty="0">
                <a:solidFill>
                  <a:srgbClr val="000000"/>
                </a:solidFill>
                <a:effectLst/>
                <a:latin typeface="CIDFont+F2"/>
              </a:rPr>
              <a:t>Zu der Zeit fing Jesus an und sprach: Ich preise dich, </a:t>
            </a:r>
          </a:p>
          <a:p>
            <a:r>
              <a:rPr lang="de-DE" sz="2800" b="1" i="0" dirty="0">
                <a:solidFill>
                  <a:srgbClr val="000000"/>
                </a:solidFill>
                <a:effectLst/>
                <a:latin typeface="CIDFont+F2"/>
              </a:rPr>
              <a:t>Vater, Herr des Himmels und der Erde, </a:t>
            </a:r>
          </a:p>
          <a:p>
            <a:r>
              <a:rPr lang="de-DE" sz="2800" b="1" i="0" dirty="0">
                <a:solidFill>
                  <a:srgbClr val="000000"/>
                </a:solidFill>
                <a:effectLst/>
                <a:latin typeface="CIDFont+F2"/>
              </a:rPr>
              <a:t>dass du dies Weisen und Klugen verborgen hast </a:t>
            </a:r>
          </a:p>
          <a:p>
            <a:r>
              <a:rPr lang="de-DE" sz="2800" b="1" i="0" dirty="0">
                <a:solidFill>
                  <a:srgbClr val="000000"/>
                </a:solidFill>
                <a:effectLst/>
                <a:latin typeface="CIDFont+F2"/>
              </a:rPr>
              <a:t>und hast es Unmündigen offenbart.</a:t>
            </a:r>
          </a:p>
          <a:p>
            <a:r>
              <a:rPr lang="de-DE" sz="2800" b="1" i="0" dirty="0">
                <a:solidFill>
                  <a:srgbClr val="000000"/>
                </a:solidFill>
                <a:effectLst/>
                <a:latin typeface="CIDFont+F2"/>
              </a:rPr>
              <a:t>Ja, Vater, denn so hat es dir Wohlgefallen.</a:t>
            </a:r>
          </a:p>
          <a:p>
            <a:r>
              <a:rPr lang="de-DE" sz="2800" b="1" i="0" dirty="0">
                <a:solidFill>
                  <a:srgbClr val="000000"/>
                </a:solidFill>
                <a:effectLst/>
                <a:latin typeface="CIDFont+F2"/>
              </a:rPr>
              <a:t>Alles ist mir übergeben von meinem Vater, </a:t>
            </a:r>
          </a:p>
          <a:p>
            <a:r>
              <a:rPr lang="de-DE" sz="2800" b="1" i="0" dirty="0">
                <a:solidFill>
                  <a:srgbClr val="000000"/>
                </a:solidFill>
                <a:effectLst/>
                <a:latin typeface="CIDFont+F2"/>
              </a:rPr>
              <a:t>und niemand kennt den Sohn als nur der Vater, </a:t>
            </a:r>
          </a:p>
          <a:p>
            <a:r>
              <a:rPr lang="de-DE" sz="2800" b="1" i="0" dirty="0">
                <a:solidFill>
                  <a:srgbClr val="000000"/>
                </a:solidFill>
                <a:effectLst/>
                <a:latin typeface="CIDFont+F2"/>
              </a:rPr>
              <a:t>und niemand kennt den Vater als nur der Sohn </a:t>
            </a:r>
          </a:p>
          <a:p>
            <a:r>
              <a:rPr lang="de-DE" sz="2800" b="1" i="0" dirty="0">
                <a:solidFill>
                  <a:srgbClr val="000000"/>
                </a:solidFill>
                <a:effectLst/>
                <a:latin typeface="CIDFont+F2"/>
              </a:rPr>
              <a:t>und wem es der Sohn offenbaren will.</a:t>
            </a:r>
            <a:r>
              <a:rPr lang="de-DE" sz="2800" b="1" dirty="0"/>
              <a:t> </a:t>
            </a:r>
            <a:br>
              <a:rPr lang="de-DE" dirty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9208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2A09D498-FE47-44ED-A2A3-16D3E8E88FE7}"/>
              </a:ext>
            </a:extLst>
          </p:cNvPr>
          <p:cNvSpPr txBox="1"/>
          <p:nvPr/>
        </p:nvSpPr>
        <p:spPr>
          <a:xfrm>
            <a:off x="1934677" y="2228671"/>
            <a:ext cx="1014976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i="0" dirty="0">
                <a:solidFill>
                  <a:srgbClr val="000000"/>
                </a:solidFill>
                <a:effectLst/>
                <a:latin typeface="CIDFont+F2"/>
              </a:rPr>
              <a:t>Kommt her zu mir, alle, die ihr mühselig und beladen seid; </a:t>
            </a:r>
          </a:p>
          <a:p>
            <a:r>
              <a:rPr lang="de-DE" sz="3200" b="1" i="0" dirty="0">
                <a:solidFill>
                  <a:srgbClr val="000000"/>
                </a:solidFill>
                <a:effectLst/>
                <a:latin typeface="CIDFont+F2"/>
              </a:rPr>
              <a:t>ich will euch erquicken.</a:t>
            </a:r>
          </a:p>
          <a:p>
            <a:r>
              <a:rPr lang="de-DE" sz="3200" b="1" i="0" dirty="0">
                <a:solidFill>
                  <a:srgbClr val="000000"/>
                </a:solidFill>
                <a:effectLst/>
                <a:latin typeface="CIDFont+F2"/>
              </a:rPr>
              <a:t>Nehmt auf euch mein Joch und lernt von mir, </a:t>
            </a:r>
          </a:p>
          <a:p>
            <a:r>
              <a:rPr lang="de-DE" sz="3200" b="1" i="0" dirty="0">
                <a:solidFill>
                  <a:srgbClr val="000000"/>
                </a:solidFill>
                <a:effectLst/>
                <a:latin typeface="CIDFont+F2"/>
              </a:rPr>
              <a:t>den ich bin sanftmütig und von Herzen demütig. </a:t>
            </a:r>
          </a:p>
          <a:p>
            <a:r>
              <a:rPr lang="de-DE" sz="3200" b="1" i="0" dirty="0">
                <a:solidFill>
                  <a:srgbClr val="000000"/>
                </a:solidFill>
                <a:effectLst/>
                <a:latin typeface="CIDFont+F2"/>
              </a:rPr>
              <a:t>So werdet ihr Ruhe finden für eure Seelen. </a:t>
            </a:r>
          </a:p>
          <a:p>
            <a:r>
              <a:rPr lang="de-DE" sz="3200" b="1" i="0" dirty="0">
                <a:solidFill>
                  <a:srgbClr val="000000"/>
                </a:solidFill>
                <a:effectLst/>
                <a:latin typeface="CIDFont+F2"/>
              </a:rPr>
              <a:t>Denn mein Joch ist sanft, und meine Last ist leicht.</a:t>
            </a:r>
            <a:r>
              <a:rPr lang="de-DE" sz="3200" b="1" dirty="0"/>
              <a:t> </a:t>
            </a:r>
            <a:br>
              <a:rPr lang="de-DE" dirty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610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33D48E1-D193-47C8-BFE8-C4F69C385DB3}"/>
              </a:ext>
            </a:extLst>
          </p:cNvPr>
          <p:cNvSpPr txBox="1"/>
          <p:nvPr/>
        </p:nvSpPr>
        <p:spPr>
          <a:xfrm>
            <a:off x="2983831" y="1351682"/>
            <a:ext cx="857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800" b="1" dirty="0"/>
              <a:t>Einladung in eine Beziehung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389AF5-8ED1-4C68-BD81-511F4F2C3726}"/>
              </a:ext>
            </a:extLst>
          </p:cNvPr>
          <p:cNvSpPr txBox="1"/>
          <p:nvPr/>
        </p:nvSpPr>
        <p:spPr>
          <a:xfrm>
            <a:off x="2983831" y="2951946"/>
            <a:ext cx="71865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2. Auf Beziehung folgt die Veränderung. </a:t>
            </a:r>
          </a:p>
          <a:p>
            <a:r>
              <a:rPr lang="de-DE" sz="2800" b="1" dirty="0"/>
              <a:t>- Annahme des Jochs Christi.</a:t>
            </a:r>
            <a:endParaRPr lang="de-AT" sz="1800" b="1" dirty="0"/>
          </a:p>
        </p:txBody>
      </p:sp>
    </p:spTree>
    <p:extLst>
      <p:ext uri="{BB962C8B-B14F-4D97-AF65-F5344CB8AC3E}">
        <p14:creationId xmlns:p14="http://schemas.microsoft.com/office/powerpoint/2010/main" val="15746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49A87F9-927D-40F2-826B-F1C4CF5DD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6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26717F2-863B-432E-A301-9BC2F146390B}"/>
              </a:ext>
            </a:extLst>
          </p:cNvPr>
          <p:cNvSpPr txBox="1"/>
          <p:nvPr/>
        </p:nvSpPr>
        <p:spPr>
          <a:xfrm>
            <a:off x="3185652" y="2222091"/>
            <a:ext cx="7321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- Sein Joch ist maßgeschneidert</a:t>
            </a:r>
            <a:endParaRPr lang="de-AT" sz="36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36D824-4BF2-4100-8748-C18BAD134AE1}"/>
              </a:ext>
            </a:extLst>
          </p:cNvPr>
          <p:cNvSpPr txBox="1"/>
          <p:nvPr/>
        </p:nvSpPr>
        <p:spPr>
          <a:xfrm>
            <a:off x="3185652" y="3761306"/>
            <a:ext cx="815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- In seinem Joch ist er der Erfahrene</a:t>
            </a:r>
            <a:endParaRPr lang="de-AT" sz="36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EED4E6F-7B98-4111-AB9E-A150AF954F78}"/>
              </a:ext>
            </a:extLst>
          </p:cNvPr>
          <p:cNvSpPr txBox="1"/>
          <p:nvPr/>
        </p:nvSpPr>
        <p:spPr>
          <a:xfrm>
            <a:off x="3262963" y="590543"/>
            <a:ext cx="658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Sein Joch ist einfach, weil …</a:t>
            </a:r>
            <a:endParaRPr lang="de-AT" sz="3600" b="1" dirty="0"/>
          </a:p>
        </p:txBody>
      </p:sp>
    </p:spTree>
    <p:extLst>
      <p:ext uri="{BB962C8B-B14F-4D97-AF65-F5344CB8AC3E}">
        <p14:creationId xmlns:p14="http://schemas.microsoft.com/office/powerpoint/2010/main" val="18665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376A7F-E197-4907-A8AD-DA31EB0040A6}"/>
              </a:ext>
            </a:extLst>
          </p:cNvPr>
          <p:cNvSpPr txBox="1"/>
          <p:nvPr/>
        </p:nvSpPr>
        <p:spPr>
          <a:xfrm flipH="1">
            <a:off x="2906829" y="3995528"/>
            <a:ext cx="68074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/>
              <a:t>3. Die Veränderung bringt</a:t>
            </a:r>
            <a:r>
              <a:rPr lang="de-AT" sz="1800" b="1" dirty="0"/>
              <a:t> </a:t>
            </a:r>
            <a:r>
              <a:rPr lang="de-AT" sz="2800" b="1" dirty="0"/>
              <a:t>Seelenruhe</a:t>
            </a:r>
          </a:p>
          <a:p>
            <a:endParaRPr lang="de-AT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6B9A8C-2116-4C42-A2C7-4A771434BE7E}"/>
              </a:ext>
            </a:extLst>
          </p:cNvPr>
          <p:cNvSpPr txBox="1"/>
          <p:nvPr/>
        </p:nvSpPr>
        <p:spPr>
          <a:xfrm>
            <a:off x="2983831" y="1351682"/>
            <a:ext cx="85761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800" b="1" dirty="0"/>
              <a:t>Einladung in eine Beziehung</a:t>
            </a:r>
          </a:p>
          <a:p>
            <a:pPr marL="342900" indent="-342900">
              <a:buAutoNum type="arabicPeriod"/>
            </a:pPr>
            <a:endParaRPr lang="de-DE" sz="2800" b="1" dirty="0"/>
          </a:p>
          <a:p>
            <a:endParaRPr lang="de-DE" sz="2800" b="1" dirty="0"/>
          </a:p>
          <a:p>
            <a:r>
              <a:rPr lang="de-DE" sz="2800" b="1" dirty="0"/>
              <a:t>2. Auf Beziehung folgt die Veränderung. </a:t>
            </a:r>
          </a:p>
          <a:p>
            <a:pPr marL="457200" indent="-457200">
              <a:buFontTx/>
              <a:buChar char="-"/>
            </a:pPr>
            <a:r>
              <a:rPr lang="de-DE" sz="2800" b="1" dirty="0"/>
              <a:t>Annahme des Jochs Christi.</a:t>
            </a:r>
          </a:p>
        </p:txBody>
      </p:sp>
    </p:spTree>
    <p:extLst>
      <p:ext uri="{BB962C8B-B14F-4D97-AF65-F5344CB8AC3E}">
        <p14:creationId xmlns:p14="http://schemas.microsoft.com/office/powerpoint/2010/main" val="25149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95417503-7F71-4211-9E60-8D6372095F90}"/>
              </a:ext>
            </a:extLst>
          </p:cNvPr>
          <p:cNvSpPr txBox="1"/>
          <p:nvPr/>
        </p:nvSpPr>
        <p:spPr>
          <a:xfrm>
            <a:off x="1905801" y="615251"/>
            <a:ext cx="93172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3200" b="1" i="0" dirty="0">
                <a:solidFill>
                  <a:srgbClr val="212529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  <a:t>1) Vergiss nicht zu danken dem ewigen Herrn</a:t>
            </a:r>
            <a:br>
              <a:rPr lang="de-DE" sz="3200" b="1" i="0" dirty="0">
                <a:solidFill>
                  <a:srgbClr val="212529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i="0" dirty="0">
                <a:solidFill>
                  <a:srgbClr val="212529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  <a:t>er hat dir viel Gutes getan.</a:t>
            </a:r>
            <a:br>
              <a:rPr lang="de-DE" sz="3200" b="1" i="0" dirty="0">
                <a:solidFill>
                  <a:srgbClr val="212529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i="0" dirty="0">
                <a:solidFill>
                  <a:srgbClr val="212529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  <a:t>Bedenke, in Jesus vergibt er dir gern,</a:t>
            </a:r>
            <a:br>
              <a:rPr lang="de-DE" sz="3200" b="1" i="0" dirty="0">
                <a:solidFill>
                  <a:srgbClr val="212529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i="0" dirty="0">
                <a:solidFill>
                  <a:srgbClr val="212529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  <a:t>du darfst ihm, so wie du bist, </a:t>
            </a:r>
            <a:r>
              <a:rPr lang="de-DE" sz="3200" b="1" i="0" dirty="0" err="1">
                <a:solidFill>
                  <a:srgbClr val="212529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  <a:t>nahn</a:t>
            </a:r>
            <a:r>
              <a:rPr lang="de-DE" sz="3200" b="1" i="0" dirty="0">
                <a:solidFill>
                  <a:srgbClr val="212529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pPr algn="l"/>
            <a:endParaRPr lang="de-DE" sz="3200" b="1" i="0" dirty="0">
              <a:solidFill>
                <a:srgbClr val="212529"/>
              </a:solidFill>
              <a:effectLst/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l"/>
            <a:r>
              <a:rPr lang="de-DE" sz="3200" b="1" i="0" dirty="0" err="1">
                <a:solidFill>
                  <a:srgbClr val="212529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  <a:t>Ref</a:t>
            </a:r>
            <a:r>
              <a:rPr lang="de-DE" sz="3200" b="1" i="0" dirty="0">
                <a:solidFill>
                  <a:srgbClr val="212529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  <a:t>.: Barmherzig, geduldig und gnädig ist er</a:t>
            </a:r>
            <a:br>
              <a:rPr lang="de-DE" sz="3200" b="1" i="0" dirty="0">
                <a:solidFill>
                  <a:srgbClr val="212529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i="0" dirty="0">
                <a:solidFill>
                  <a:srgbClr val="212529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  <a:t>vielmehr, als ein Vater es kann.</a:t>
            </a:r>
            <a:br>
              <a:rPr lang="de-DE" sz="3200" b="1" i="0" dirty="0">
                <a:solidFill>
                  <a:srgbClr val="212529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i="0" dirty="0">
                <a:solidFill>
                  <a:srgbClr val="212529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  <a:t>Er warf unsere Sünden ins äußerste Meer,</a:t>
            </a:r>
            <a:br>
              <a:rPr lang="de-DE" sz="3200" b="1" i="0" dirty="0">
                <a:solidFill>
                  <a:srgbClr val="212529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i="0" dirty="0">
                <a:solidFill>
                  <a:srgbClr val="212529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  <a:t>kommt, betet den Ewigen an.</a:t>
            </a:r>
          </a:p>
        </p:txBody>
      </p:sp>
    </p:spTree>
    <p:extLst>
      <p:ext uri="{BB962C8B-B14F-4D97-AF65-F5344CB8AC3E}">
        <p14:creationId xmlns:p14="http://schemas.microsoft.com/office/powerpoint/2010/main" val="71090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D5492EA-4ACB-4389-9D1D-86F1E72D8715}"/>
              </a:ext>
            </a:extLst>
          </p:cNvPr>
          <p:cNvSpPr txBox="1"/>
          <p:nvPr/>
        </p:nvSpPr>
        <p:spPr>
          <a:xfrm>
            <a:off x="1845643" y="953225"/>
            <a:ext cx="1008005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2) Du kannst ihm vertrauen in dunkelster Nacht,</a:t>
            </a:r>
            <a:b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wenn alles verloren erscheint</a:t>
            </a:r>
            <a:b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Er liebt dich, auch wenn du ihm Kummer gemacht,</a:t>
            </a:r>
            <a:b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ist näher als je du gemeint.</a:t>
            </a:r>
          </a:p>
          <a:p>
            <a:endParaRPr lang="de-DE" sz="3200" b="1" dirty="0">
              <a:solidFill>
                <a:srgbClr val="212529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r>
              <a:rPr lang="de-DE" sz="3200" b="1" dirty="0" err="1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Ref</a:t>
            </a:r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.: Barmherzig, geduldig und gnädig ist er</a:t>
            </a:r>
            <a:b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vielmehr, als ein Vater es kann.</a:t>
            </a:r>
            <a:b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Er warf unsere Sünden ins äußerste Meer,</a:t>
            </a:r>
            <a:b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de-DE" sz="3200" b="1" dirty="0">
                <a:solidFill>
                  <a:srgbClr val="212529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kommt, betet den Ewigen an.</a:t>
            </a:r>
          </a:p>
          <a:p>
            <a:pPr algn="l"/>
            <a:endParaRPr lang="de-DE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629518527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486</Words>
  <Application>Microsoft Office PowerPoint</Application>
  <PresentationFormat>Breitbild</PresentationFormat>
  <Paragraphs>39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Alef</vt:lpstr>
      <vt:lpstr>-apple-system</vt:lpstr>
      <vt:lpstr>Arial</vt:lpstr>
      <vt:lpstr>Century Gothic</vt:lpstr>
      <vt:lpstr>CIDFont+F2</vt:lpstr>
      <vt:lpstr>Wingdings 3</vt:lpstr>
      <vt:lpstr>Fetzen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Esthi</dc:creator>
  <cp:lastModifiedBy>efg</cp:lastModifiedBy>
  <cp:revision>12</cp:revision>
  <dcterms:created xsi:type="dcterms:W3CDTF">2026-06-20T09:50:57Z</dcterms:created>
  <dcterms:modified xsi:type="dcterms:W3CDTF">2026-06-28T06:45:37Z</dcterms:modified>
</cp:coreProperties>
</file>