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0" r:id="rId2"/>
    <p:sldId id="267" r:id="rId3"/>
    <p:sldId id="268" r:id="rId4"/>
    <p:sldId id="263" r:id="rId5"/>
    <p:sldId id="269" r:id="rId6"/>
    <p:sldId id="264" r:id="rId7"/>
    <p:sldId id="270"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E0C6A-C02E-49A6-892D-3B74B7F2AEDF}" type="datetimeFigureOut">
              <a:rPr lang="de-DE" smtClean="0"/>
              <a:t>31.01.2026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0D299-25DD-48D4-A5AD-9A9C59622F8B}" type="slidenum">
              <a:rPr lang="de-DE" smtClean="0"/>
              <a:t>‹Nr.›</a:t>
            </a:fld>
            <a:endParaRPr lang="de-DE"/>
          </a:p>
        </p:txBody>
      </p:sp>
    </p:spTree>
    <p:extLst>
      <p:ext uri="{BB962C8B-B14F-4D97-AF65-F5344CB8AC3E}">
        <p14:creationId xmlns:p14="http://schemas.microsoft.com/office/powerpoint/2010/main" val="81838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D8AB5FF-A4BE-4897-87D8-B4E810965C2F}" type="datetimeFigureOut">
              <a:rPr lang="de-DE" smtClean="0"/>
              <a:t>31.01.2026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2680439-62F8-4410-A660-5A853AE13863}" type="slidenum">
              <a:rPr lang="de-DE" smtClean="0"/>
              <a:t>‹Nr.›</a:t>
            </a:fld>
            <a:endParaRPr lang="de-DE"/>
          </a:p>
        </p:txBody>
      </p:sp>
    </p:spTree>
    <p:extLst>
      <p:ext uri="{BB962C8B-B14F-4D97-AF65-F5344CB8AC3E}">
        <p14:creationId xmlns:p14="http://schemas.microsoft.com/office/powerpoint/2010/main" val="331578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D8AB5FF-A4BE-4897-87D8-B4E810965C2F}" type="datetimeFigureOut">
              <a:rPr lang="de-DE" smtClean="0"/>
              <a:t>31.01.2026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2680439-62F8-4410-A660-5A853AE13863}" type="slidenum">
              <a:rPr lang="de-DE" smtClean="0"/>
              <a:t>‹Nr.›</a:t>
            </a:fld>
            <a:endParaRPr lang="de-DE"/>
          </a:p>
        </p:txBody>
      </p:sp>
    </p:spTree>
    <p:extLst>
      <p:ext uri="{BB962C8B-B14F-4D97-AF65-F5344CB8AC3E}">
        <p14:creationId xmlns:p14="http://schemas.microsoft.com/office/powerpoint/2010/main" val="299793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D8AB5FF-A4BE-4897-87D8-B4E810965C2F}" type="datetimeFigureOut">
              <a:rPr lang="de-DE" smtClean="0"/>
              <a:t>31.01.2026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2680439-62F8-4410-A660-5A853AE13863}" type="slidenum">
              <a:rPr lang="de-DE" smtClean="0"/>
              <a:t>‹Nr.›</a:t>
            </a:fld>
            <a:endParaRPr lang="de-DE"/>
          </a:p>
        </p:txBody>
      </p:sp>
    </p:spTree>
    <p:extLst>
      <p:ext uri="{BB962C8B-B14F-4D97-AF65-F5344CB8AC3E}">
        <p14:creationId xmlns:p14="http://schemas.microsoft.com/office/powerpoint/2010/main" val="559929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D8AB5FF-A4BE-4897-87D8-B4E810965C2F}" type="datetimeFigureOut">
              <a:rPr lang="de-DE" smtClean="0"/>
              <a:t>31.01.2026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2680439-62F8-4410-A660-5A853AE13863}" type="slidenum">
              <a:rPr lang="de-DE" smtClean="0"/>
              <a:t>‹Nr.›</a:t>
            </a:fld>
            <a:endParaRPr lang="de-DE"/>
          </a:p>
        </p:txBody>
      </p:sp>
    </p:spTree>
    <p:extLst>
      <p:ext uri="{BB962C8B-B14F-4D97-AF65-F5344CB8AC3E}">
        <p14:creationId xmlns:p14="http://schemas.microsoft.com/office/powerpoint/2010/main" val="75023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DD8AB5FF-A4BE-4897-87D8-B4E810965C2F}" type="datetimeFigureOut">
              <a:rPr lang="de-DE" smtClean="0"/>
              <a:t>31.01.2026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2680439-62F8-4410-A660-5A853AE13863}" type="slidenum">
              <a:rPr lang="de-DE" smtClean="0"/>
              <a:t>‹Nr.›</a:t>
            </a:fld>
            <a:endParaRPr lang="de-DE"/>
          </a:p>
        </p:txBody>
      </p:sp>
    </p:spTree>
    <p:extLst>
      <p:ext uri="{BB962C8B-B14F-4D97-AF65-F5344CB8AC3E}">
        <p14:creationId xmlns:p14="http://schemas.microsoft.com/office/powerpoint/2010/main" val="95526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D8AB5FF-A4BE-4897-87D8-B4E810965C2F}" type="datetimeFigureOut">
              <a:rPr lang="de-DE" smtClean="0"/>
              <a:t>31.01.2026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2680439-62F8-4410-A660-5A853AE13863}" type="slidenum">
              <a:rPr lang="de-DE" smtClean="0"/>
              <a:t>‹Nr.›</a:t>
            </a:fld>
            <a:endParaRPr lang="de-DE"/>
          </a:p>
        </p:txBody>
      </p:sp>
    </p:spTree>
    <p:extLst>
      <p:ext uri="{BB962C8B-B14F-4D97-AF65-F5344CB8AC3E}">
        <p14:creationId xmlns:p14="http://schemas.microsoft.com/office/powerpoint/2010/main" val="219464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D8AB5FF-A4BE-4897-87D8-B4E810965C2F}" type="datetimeFigureOut">
              <a:rPr lang="de-DE" smtClean="0"/>
              <a:t>31.01.2026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2680439-62F8-4410-A660-5A853AE13863}" type="slidenum">
              <a:rPr lang="de-DE" smtClean="0"/>
              <a:t>‹Nr.›</a:t>
            </a:fld>
            <a:endParaRPr lang="de-DE"/>
          </a:p>
        </p:txBody>
      </p:sp>
    </p:spTree>
    <p:extLst>
      <p:ext uri="{BB962C8B-B14F-4D97-AF65-F5344CB8AC3E}">
        <p14:creationId xmlns:p14="http://schemas.microsoft.com/office/powerpoint/2010/main" val="197085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D8AB5FF-A4BE-4897-87D8-B4E810965C2F}" type="datetimeFigureOut">
              <a:rPr lang="de-DE" smtClean="0"/>
              <a:t>31.01.2026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2680439-62F8-4410-A660-5A853AE13863}" type="slidenum">
              <a:rPr lang="de-DE" smtClean="0"/>
              <a:t>‹Nr.›</a:t>
            </a:fld>
            <a:endParaRPr lang="de-DE"/>
          </a:p>
        </p:txBody>
      </p:sp>
    </p:spTree>
    <p:extLst>
      <p:ext uri="{BB962C8B-B14F-4D97-AF65-F5344CB8AC3E}">
        <p14:creationId xmlns:p14="http://schemas.microsoft.com/office/powerpoint/2010/main" val="2257440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D8AB5FF-A4BE-4897-87D8-B4E810965C2F}" type="datetimeFigureOut">
              <a:rPr lang="de-DE" smtClean="0"/>
              <a:t>31.01.2026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2680439-62F8-4410-A660-5A853AE13863}" type="slidenum">
              <a:rPr lang="de-DE" smtClean="0"/>
              <a:t>‹Nr.›</a:t>
            </a:fld>
            <a:endParaRPr lang="de-DE"/>
          </a:p>
        </p:txBody>
      </p:sp>
    </p:spTree>
    <p:extLst>
      <p:ext uri="{BB962C8B-B14F-4D97-AF65-F5344CB8AC3E}">
        <p14:creationId xmlns:p14="http://schemas.microsoft.com/office/powerpoint/2010/main" val="1991690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D8AB5FF-A4BE-4897-87D8-B4E810965C2F}" type="datetimeFigureOut">
              <a:rPr lang="de-DE" smtClean="0"/>
              <a:t>31.01.2026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2680439-62F8-4410-A660-5A853AE13863}" type="slidenum">
              <a:rPr lang="de-DE" smtClean="0"/>
              <a:t>‹Nr.›</a:t>
            </a:fld>
            <a:endParaRPr lang="de-DE"/>
          </a:p>
        </p:txBody>
      </p:sp>
    </p:spTree>
    <p:extLst>
      <p:ext uri="{BB962C8B-B14F-4D97-AF65-F5344CB8AC3E}">
        <p14:creationId xmlns:p14="http://schemas.microsoft.com/office/powerpoint/2010/main" val="77488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D8AB5FF-A4BE-4897-87D8-B4E810965C2F}" type="datetimeFigureOut">
              <a:rPr lang="de-DE" smtClean="0"/>
              <a:t>31.01.2026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2680439-62F8-4410-A660-5A853AE13863}" type="slidenum">
              <a:rPr lang="de-DE" smtClean="0"/>
              <a:t>‹Nr.›</a:t>
            </a:fld>
            <a:endParaRPr lang="de-DE"/>
          </a:p>
        </p:txBody>
      </p:sp>
    </p:spTree>
    <p:extLst>
      <p:ext uri="{BB962C8B-B14F-4D97-AF65-F5344CB8AC3E}">
        <p14:creationId xmlns:p14="http://schemas.microsoft.com/office/powerpoint/2010/main" val="110301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AB5FF-A4BE-4897-87D8-B4E810965C2F}" type="datetimeFigureOut">
              <a:rPr lang="de-DE" smtClean="0"/>
              <a:t>31.01.2026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80439-62F8-4410-A660-5A853AE13863}" type="slidenum">
              <a:rPr lang="de-DE" smtClean="0"/>
              <a:t>‹Nr.›</a:t>
            </a:fld>
            <a:endParaRPr lang="de-DE"/>
          </a:p>
        </p:txBody>
      </p:sp>
    </p:spTree>
    <p:extLst>
      <p:ext uri="{BB962C8B-B14F-4D97-AF65-F5344CB8AC3E}">
        <p14:creationId xmlns:p14="http://schemas.microsoft.com/office/powerpoint/2010/main" val="4052370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Untertitel 2"/>
          <p:cNvSpPr txBox="1">
            <a:spLocks/>
          </p:cNvSpPr>
          <p:nvPr/>
        </p:nvSpPr>
        <p:spPr>
          <a:xfrm>
            <a:off x="7503207" y="6381750"/>
            <a:ext cx="4614319" cy="4762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dirty="0"/>
              <a:t>Predigt Offenbarung 1, 9 -18</a:t>
            </a:r>
          </a:p>
        </p:txBody>
      </p:sp>
      <p:pic>
        <p:nvPicPr>
          <p:cNvPr id="1026" name="Picture 2" descr="Patmos, A Biblically Good Greek Island">
            <a:extLst>
              <a:ext uri="{FF2B5EF4-FFF2-40B4-BE49-F238E27FC236}">
                <a16:creationId xmlns:a16="http://schemas.microsoft.com/office/drawing/2014/main" id="{7F323CCB-C0D4-8DDF-7533-F76400D45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12192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45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Untertitel 2"/>
          <p:cNvSpPr txBox="1">
            <a:spLocks/>
          </p:cNvSpPr>
          <p:nvPr/>
        </p:nvSpPr>
        <p:spPr>
          <a:xfrm>
            <a:off x="7503207" y="6381750"/>
            <a:ext cx="4614319" cy="4762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dirty="0"/>
              <a:t>Predigt Offenbarung 1, 9 -18</a:t>
            </a:r>
          </a:p>
        </p:txBody>
      </p:sp>
      <p:sp>
        <p:nvSpPr>
          <p:cNvPr id="5" name="Textfeld 4">
            <a:extLst>
              <a:ext uri="{FF2B5EF4-FFF2-40B4-BE49-F238E27FC236}">
                <a16:creationId xmlns:a16="http://schemas.microsoft.com/office/drawing/2014/main" id="{98EF156E-664A-0507-49EC-9330141E1623}"/>
              </a:ext>
            </a:extLst>
          </p:cNvPr>
          <p:cNvSpPr txBox="1"/>
          <p:nvPr/>
        </p:nvSpPr>
        <p:spPr>
          <a:xfrm>
            <a:off x="735104" y="1059539"/>
            <a:ext cx="9430872" cy="1334789"/>
          </a:xfrm>
          <a:prstGeom prst="rect">
            <a:avLst/>
          </a:prstGeom>
          <a:noFill/>
        </p:spPr>
        <p:txBody>
          <a:bodyPr wrap="square">
            <a:spAutoFit/>
          </a:bodyPr>
          <a:lstStyle/>
          <a:p>
            <a:pPr marL="268288" lvl="0" indent="-268288">
              <a:lnSpc>
                <a:spcPct val="107000"/>
              </a:lnSpc>
              <a:spcAft>
                <a:spcPts val="800"/>
              </a:spcAft>
            </a:pPr>
            <a:r>
              <a:rPr lang="de-DE" sz="2000" kern="100" dirty="0">
                <a:effectLst/>
                <a:latin typeface="Aptos" panose="020B0004020202020204" pitchFamily="34" charset="0"/>
                <a:ea typeface="Aptos" panose="020B0004020202020204" pitchFamily="34" charset="0"/>
                <a:cs typeface="Times New Roman" panose="02020603050405020304" pitchFamily="18" charset="0"/>
              </a:rPr>
              <a:t>1. Unser Leben ist begrenzt. Es beginnt mit der Geburt, und endet mit dem Tod.</a:t>
            </a:r>
            <a:br>
              <a:rPr lang="de-DE" sz="2000" kern="100" dirty="0">
                <a:effectLst/>
                <a:latin typeface="Aptos" panose="020B0004020202020204" pitchFamily="34" charset="0"/>
                <a:ea typeface="Aptos" panose="020B0004020202020204" pitchFamily="34" charset="0"/>
                <a:cs typeface="Times New Roman" panose="02020603050405020304" pitchFamily="18" charset="0"/>
              </a:rPr>
            </a:br>
            <a:r>
              <a:rPr lang="de-DE" sz="2000" kern="100" dirty="0">
                <a:effectLst/>
                <a:latin typeface="Aptos" panose="020B0004020202020204" pitchFamily="34" charset="0"/>
                <a:ea typeface="Aptos" panose="020B0004020202020204" pitchFamily="34" charset="0"/>
                <a:cs typeface="Times New Roman" panose="02020603050405020304" pitchFamily="18" charset="0"/>
              </a:rPr>
              <a:t>Den Beginn, die Geburt haben wir hinter uns, das Ende, den Tod noch vor uns.</a:t>
            </a:r>
            <a:br>
              <a:rPr lang="de-DE" sz="2000" kern="100" dirty="0">
                <a:effectLst/>
                <a:latin typeface="Aptos" panose="020B0004020202020204" pitchFamily="34" charset="0"/>
                <a:ea typeface="Aptos" panose="020B0004020202020204" pitchFamily="34" charset="0"/>
                <a:cs typeface="Times New Roman" panose="02020603050405020304" pitchFamily="18" charset="0"/>
              </a:rPr>
            </a:br>
            <a:r>
              <a:rPr lang="de-DE" sz="2000" kern="100" dirty="0">
                <a:effectLst/>
                <a:latin typeface="Aptos" panose="020B0004020202020204" pitchFamily="34" charset="0"/>
                <a:ea typeface="Aptos" panose="020B0004020202020204" pitchFamily="34" charset="0"/>
                <a:cs typeface="Times New Roman" panose="02020603050405020304" pitchFamily="18" charset="0"/>
              </a:rPr>
              <a:t>Das ist das Ziel auf das unser Leben zuläuft.</a:t>
            </a:r>
            <a:br>
              <a:rPr lang="de-DE" sz="1800" kern="100" dirty="0">
                <a:effectLst/>
                <a:latin typeface="Aptos" panose="020B0004020202020204" pitchFamily="34" charset="0"/>
                <a:ea typeface="Aptos" panose="020B0004020202020204" pitchFamily="34" charset="0"/>
                <a:cs typeface="Times New Roman" panose="02020603050405020304" pitchFamily="18" charset="0"/>
              </a:rPr>
            </a:br>
            <a:endParaRPr lang="de-DE"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407E26EB-97C9-ADD5-14D6-6CBC6B3E4F94}"/>
              </a:ext>
            </a:extLst>
          </p:cNvPr>
          <p:cNvSpPr txBox="1"/>
          <p:nvPr/>
        </p:nvSpPr>
        <p:spPr>
          <a:xfrm>
            <a:off x="735104" y="2269532"/>
            <a:ext cx="10183907" cy="1069011"/>
          </a:xfrm>
          <a:prstGeom prst="rect">
            <a:avLst/>
          </a:prstGeom>
          <a:noFill/>
        </p:spPr>
        <p:txBody>
          <a:bodyPr wrap="square">
            <a:spAutoFit/>
          </a:bodyPr>
          <a:lstStyle/>
          <a:p>
            <a:pPr marL="268288" lvl="0" indent="-268288">
              <a:lnSpc>
                <a:spcPct val="107000"/>
              </a:lnSpc>
              <a:spcAft>
                <a:spcPts val="800"/>
              </a:spcAft>
            </a:pPr>
            <a:r>
              <a:rPr lang="de-DE" sz="2000" kern="100" dirty="0">
                <a:effectLst/>
                <a:latin typeface="Aptos" panose="020B0004020202020204" pitchFamily="34" charset="0"/>
                <a:ea typeface="Aptos" panose="020B0004020202020204" pitchFamily="34" charset="0"/>
                <a:cs typeface="Times New Roman" panose="02020603050405020304" pitchFamily="18" charset="0"/>
              </a:rPr>
              <a:t>2. Das Leben ist kein Ponyhof. Wir alle sind in unserem Leben konfrontiert mit Leid, Leiden, Krankheit, Schmerz, Ungerechtigkeit, Macht- und Hoffnungslosigkeit. Gott räumt uns das nicht weg. Wir schweben als Christen nicht auf einer Wolke über allem, </a:t>
            </a:r>
            <a:r>
              <a:rPr lang="de-DE" sz="2000" kern="100" dirty="0">
                <a:latin typeface="Aptos" panose="020B0004020202020204" pitchFamily="34" charset="0"/>
                <a:cs typeface="Times New Roman" panose="02020603050405020304" pitchFamily="18" charset="0"/>
              </a:rPr>
              <a:t>ohne Probleme.</a:t>
            </a:r>
          </a:p>
        </p:txBody>
      </p:sp>
      <p:sp>
        <p:nvSpPr>
          <p:cNvPr id="9" name="Textfeld 8">
            <a:extLst>
              <a:ext uri="{FF2B5EF4-FFF2-40B4-BE49-F238E27FC236}">
                <a16:creationId xmlns:a16="http://schemas.microsoft.com/office/drawing/2014/main" id="{7549385A-9A08-D119-DED1-AB89D8AA8AD7}"/>
              </a:ext>
            </a:extLst>
          </p:cNvPr>
          <p:cNvSpPr txBox="1"/>
          <p:nvPr/>
        </p:nvSpPr>
        <p:spPr>
          <a:xfrm>
            <a:off x="735104" y="3459398"/>
            <a:ext cx="9995649" cy="1171603"/>
          </a:xfrm>
          <a:prstGeom prst="rect">
            <a:avLst/>
          </a:prstGeom>
          <a:noFill/>
        </p:spPr>
        <p:txBody>
          <a:bodyPr wrap="square">
            <a:spAutoFit/>
          </a:bodyPr>
          <a:lstStyle/>
          <a:p>
            <a:pPr marL="268288" lvl="0" indent="-268288">
              <a:lnSpc>
                <a:spcPct val="107000"/>
              </a:lnSpc>
              <a:spcAft>
                <a:spcPts val="800"/>
              </a:spcAft>
            </a:pPr>
            <a:r>
              <a:rPr lang="de-DE" sz="2000" kern="100" dirty="0">
                <a:latin typeface="Aptos" panose="020B0004020202020204" pitchFamily="34" charset="0"/>
                <a:ea typeface="Aptos" panose="020B0004020202020204" pitchFamily="34" charset="0"/>
                <a:cs typeface="Times New Roman" panose="02020603050405020304" pitchFamily="18" charset="0"/>
              </a:rPr>
              <a:t>3</a:t>
            </a:r>
            <a:r>
              <a:rPr lang="de-DE" sz="2000" kern="100" dirty="0">
                <a:effectLst/>
                <a:latin typeface="Aptos" panose="020B0004020202020204" pitchFamily="34" charset="0"/>
                <a:ea typeface="Aptos" panose="020B0004020202020204" pitchFamily="34" charset="0"/>
                <a:cs typeface="Times New Roman" panose="02020603050405020304" pitchFamily="18" charset="0"/>
              </a:rPr>
              <a:t>. Vertrauen auf Gott bedeutet, auch auszuhalten, dass Gott, aus unserer Sicht, an einer Situation augenscheinlich nichts verändert, dass wir die Situation aushalten müssen. </a:t>
            </a:r>
          </a:p>
          <a:p>
            <a:pPr marL="268288" lvl="0" indent="-268288">
              <a:lnSpc>
                <a:spcPct val="107000"/>
              </a:lnSpc>
              <a:spcAft>
                <a:spcPts val="800"/>
              </a:spcAft>
            </a:pPr>
            <a:endParaRPr lang="de-DE" sz="2000" kern="100" dirty="0">
              <a:latin typeface="Aptos" panose="020B0004020202020204" pitchFamily="34" charset="0"/>
              <a:cs typeface="Times New Roman" panose="02020603050405020304" pitchFamily="18" charset="0"/>
            </a:endParaRPr>
          </a:p>
        </p:txBody>
      </p:sp>
      <p:sp>
        <p:nvSpPr>
          <p:cNvPr id="10" name="Textfeld 9">
            <a:extLst>
              <a:ext uri="{FF2B5EF4-FFF2-40B4-BE49-F238E27FC236}">
                <a16:creationId xmlns:a16="http://schemas.microsoft.com/office/drawing/2014/main" id="{DAD78E44-8FEE-7EDC-909E-CC505AD2BAA1}"/>
              </a:ext>
            </a:extLst>
          </p:cNvPr>
          <p:cNvSpPr txBox="1"/>
          <p:nvPr/>
        </p:nvSpPr>
        <p:spPr>
          <a:xfrm>
            <a:off x="806820" y="4408389"/>
            <a:ext cx="9511555" cy="1069011"/>
          </a:xfrm>
          <a:prstGeom prst="rect">
            <a:avLst/>
          </a:prstGeom>
          <a:noFill/>
        </p:spPr>
        <p:txBody>
          <a:bodyPr wrap="square">
            <a:spAutoFit/>
          </a:bodyPr>
          <a:lstStyle/>
          <a:p>
            <a:pPr marL="268288" lvl="0" indent="-268288">
              <a:lnSpc>
                <a:spcPct val="107000"/>
              </a:lnSpc>
              <a:spcAft>
                <a:spcPts val="800"/>
              </a:spcAft>
            </a:pPr>
            <a:r>
              <a:rPr lang="de-DE" sz="2000" kern="100" dirty="0">
                <a:effectLst/>
                <a:latin typeface="Aptos" panose="020B0004020202020204" pitchFamily="34" charset="0"/>
                <a:ea typeface="Aptos" panose="020B0004020202020204" pitchFamily="34" charset="0"/>
                <a:cs typeface="Times New Roman" panose="02020603050405020304" pitchFamily="18" charset="0"/>
              </a:rPr>
              <a:t>4. Wenn Du in einer Situation, in der es Dir schon schlecht geht, in der du leidest, in der alles </a:t>
            </a:r>
            <a:r>
              <a:rPr lang="de-DE" sz="2000" kern="100" dirty="0" err="1">
                <a:effectLst/>
                <a:latin typeface="Aptos" panose="020B0004020202020204" pitchFamily="34" charset="0"/>
                <a:ea typeface="Aptos" panose="020B0004020202020204" pitchFamily="34" charset="0"/>
                <a:cs typeface="Times New Roman" panose="02020603050405020304" pitchFamily="18" charset="0"/>
              </a:rPr>
              <a:t>Sch</a:t>
            </a:r>
            <a:r>
              <a:rPr lang="de-DE" sz="2000" kern="100" dirty="0">
                <a:effectLst/>
                <a:latin typeface="Aptos" panose="020B0004020202020204" pitchFamily="34" charset="0"/>
                <a:ea typeface="Aptos" panose="020B0004020202020204" pitchFamily="34" charset="0"/>
                <a:cs typeface="Times New Roman" panose="02020603050405020304" pitchFamily="18" charset="0"/>
              </a:rPr>
              <a:t>.. ist, noch an Gott zu zweifeln beginnst, dann hast Du nichts gewonnen, sondern nur ein Problem mehr.</a:t>
            </a:r>
            <a:endParaRPr lang="de-DE" sz="2000" kern="100" dirty="0">
              <a:latin typeface="Aptos" panose="020B0004020202020204" pitchFamily="34" charset="0"/>
              <a:cs typeface="Times New Roman" panose="02020603050405020304" pitchFamily="18" charset="0"/>
            </a:endParaRPr>
          </a:p>
        </p:txBody>
      </p:sp>
      <p:sp>
        <p:nvSpPr>
          <p:cNvPr id="11" name="Textfeld 10">
            <a:extLst>
              <a:ext uri="{FF2B5EF4-FFF2-40B4-BE49-F238E27FC236}">
                <a16:creationId xmlns:a16="http://schemas.microsoft.com/office/drawing/2014/main" id="{CFD6CFDF-BE51-5129-E32C-72C6F2FA492B}"/>
              </a:ext>
            </a:extLst>
          </p:cNvPr>
          <p:cNvSpPr txBox="1"/>
          <p:nvPr/>
        </p:nvSpPr>
        <p:spPr>
          <a:xfrm>
            <a:off x="806821" y="5642060"/>
            <a:ext cx="9511555" cy="739690"/>
          </a:xfrm>
          <a:prstGeom prst="rect">
            <a:avLst/>
          </a:prstGeom>
          <a:noFill/>
        </p:spPr>
        <p:txBody>
          <a:bodyPr wrap="square">
            <a:spAutoFit/>
          </a:bodyPr>
          <a:lstStyle/>
          <a:p>
            <a:pPr marL="268288" lvl="0" indent="-268288">
              <a:lnSpc>
                <a:spcPct val="107000"/>
              </a:lnSpc>
              <a:spcAft>
                <a:spcPts val="800"/>
              </a:spcAft>
            </a:pPr>
            <a:r>
              <a:rPr lang="de-DE" sz="2000" kern="100" dirty="0">
                <a:effectLst/>
                <a:latin typeface="Aptos" panose="020B0004020202020204" pitchFamily="34" charset="0"/>
                <a:ea typeface="Aptos" panose="020B0004020202020204" pitchFamily="34" charset="0"/>
                <a:cs typeface="Times New Roman" panose="02020603050405020304" pitchFamily="18" charset="0"/>
              </a:rPr>
              <a:t>5. Gott spricht selten in so großen Ereignissen wie in unserem Predigttext.</a:t>
            </a:r>
            <a:br>
              <a:rPr lang="de-DE" sz="2000" kern="100" dirty="0">
                <a:effectLst/>
                <a:latin typeface="Aptos" panose="020B0004020202020204" pitchFamily="34" charset="0"/>
                <a:ea typeface="Aptos" panose="020B0004020202020204" pitchFamily="34" charset="0"/>
                <a:cs typeface="Times New Roman" panose="02020603050405020304" pitchFamily="18" charset="0"/>
              </a:rPr>
            </a:br>
            <a:r>
              <a:rPr lang="de-DE" sz="2000" kern="100" dirty="0">
                <a:effectLst/>
                <a:latin typeface="Aptos" panose="020B0004020202020204" pitchFamily="34" charset="0"/>
                <a:ea typeface="Aptos" panose="020B0004020202020204" pitchFamily="34" charset="0"/>
                <a:cs typeface="Times New Roman" panose="02020603050405020304" pitchFamily="18" charset="0"/>
              </a:rPr>
              <a:t>Er ist der Gott der leisen Töne.</a:t>
            </a:r>
            <a:endParaRPr lang="de-DE" sz="2000" kern="100" dirty="0">
              <a:latin typeface="Aptos" panose="020B0004020202020204" pitchFamily="34" charset="0"/>
              <a:cs typeface="Times New Roman" panose="02020603050405020304" pitchFamily="18" charset="0"/>
            </a:endParaRPr>
          </a:p>
        </p:txBody>
      </p:sp>
      <p:sp>
        <p:nvSpPr>
          <p:cNvPr id="14" name="Textfeld 13">
            <a:extLst>
              <a:ext uri="{FF2B5EF4-FFF2-40B4-BE49-F238E27FC236}">
                <a16:creationId xmlns:a16="http://schemas.microsoft.com/office/drawing/2014/main" id="{081111C3-C868-017A-20A1-5CA9BE640D47}"/>
              </a:ext>
            </a:extLst>
          </p:cNvPr>
          <p:cNvSpPr txBox="1"/>
          <p:nvPr/>
        </p:nvSpPr>
        <p:spPr>
          <a:xfrm>
            <a:off x="806820" y="213140"/>
            <a:ext cx="9430872" cy="664797"/>
          </a:xfrm>
          <a:prstGeom prst="rect">
            <a:avLst/>
          </a:prstGeom>
          <a:noFill/>
        </p:spPr>
        <p:txBody>
          <a:bodyPr wrap="square">
            <a:spAutoFit/>
          </a:bodyPr>
          <a:lstStyle/>
          <a:p>
            <a:pPr marL="268288" lvl="0" indent="-268288">
              <a:lnSpc>
                <a:spcPct val="107000"/>
              </a:lnSpc>
              <a:spcAft>
                <a:spcPts val="800"/>
              </a:spcAft>
            </a:pPr>
            <a:r>
              <a:rPr lang="de-DE" sz="3600" kern="100" dirty="0">
                <a:effectLst/>
                <a:latin typeface="Aptos" panose="020B0004020202020204" pitchFamily="34" charset="0"/>
                <a:ea typeface="Aptos" panose="020B0004020202020204" pitchFamily="34" charset="0"/>
                <a:cs typeface="Times New Roman" panose="02020603050405020304" pitchFamily="18" charset="0"/>
              </a:rPr>
              <a:t>Anmerkungen</a:t>
            </a:r>
          </a:p>
        </p:txBody>
      </p:sp>
    </p:spTree>
    <p:extLst>
      <p:ext uri="{BB962C8B-B14F-4D97-AF65-F5344CB8AC3E}">
        <p14:creationId xmlns:p14="http://schemas.microsoft.com/office/powerpoint/2010/main" val="340901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Untertitel 2"/>
          <p:cNvSpPr txBox="1">
            <a:spLocks/>
          </p:cNvSpPr>
          <p:nvPr/>
        </p:nvSpPr>
        <p:spPr>
          <a:xfrm>
            <a:off x="7503207" y="6381750"/>
            <a:ext cx="4614319" cy="4762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dirty="0"/>
              <a:t>Predigt Offenbarung 1, 9 -18</a:t>
            </a:r>
          </a:p>
        </p:txBody>
      </p:sp>
      <p:pic>
        <p:nvPicPr>
          <p:cNvPr id="1026" name="Picture 2" descr="Patmos, A Biblically Good Greek Island">
            <a:extLst>
              <a:ext uri="{FF2B5EF4-FFF2-40B4-BE49-F238E27FC236}">
                <a16:creationId xmlns:a16="http://schemas.microsoft.com/office/drawing/2014/main" id="{7F323CCB-C0D4-8DDF-7533-F76400D45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12192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51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Untertitel 2"/>
          <p:cNvSpPr txBox="1">
            <a:spLocks/>
          </p:cNvSpPr>
          <p:nvPr/>
        </p:nvSpPr>
        <p:spPr>
          <a:xfrm>
            <a:off x="7503207" y="6381750"/>
            <a:ext cx="4614319" cy="4762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dirty="0"/>
              <a:t>Predigt Offenbarung 1, 9 -18</a:t>
            </a:r>
          </a:p>
        </p:txBody>
      </p:sp>
      <p:sp>
        <p:nvSpPr>
          <p:cNvPr id="2" name="Textfeld 1">
            <a:extLst>
              <a:ext uri="{FF2B5EF4-FFF2-40B4-BE49-F238E27FC236}">
                <a16:creationId xmlns:a16="http://schemas.microsoft.com/office/drawing/2014/main" id="{D0901E96-5DD8-FAC7-71FC-41D5C3D97192}"/>
              </a:ext>
            </a:extLst>
          </p:cNvPr>
          <p:cNvSpPr txBox="1"/>
          <p:nvPr/>
        </p:nvSpPr>
        <p:spPr>
          <a:xfrm>
            <a:off x="708209" y="1442673"/>
            <a:ext cx="10183907" cy="2093650"/>
          </a:xfrm>
          <a:prstGeom prst="rect">
            <a:avLst/>
          </a:prstGeom>
          <a:noFill/>
        </p:spPr>
        <p:txBody>
          <a:bodyPr wrap="square">
            <a:spAutoFit/>
          </a:bodyPr>
          <a:lstStyle/>
          <a:p>
            <a:pPr>
              <a:lnSpc>
                <a:spcPct val="107000"/>
              </a:lnSpc>
              <a:spcAft>
                <a:spcPts val="800"/>
              </a:spcAft>
            </a:pPr>
            <a:r>
              <a:rPr lang="de-DE" sz="2400" dirty="0"/>
              <a:t>Stell dir einen Baum vor, der sich im Sturm biegt, aber nicht bricht. Das ist Resilienz. In der Fachsprache bezeichnet man damit „die Fähigkeit von Personen oder Gemeinschaften, schwierige Lebenssituationen ohne dauerhafte Beeinträchtigung zu überstehen“. </a:t>
            </a:r>
          </a:p>
          <a:p>
            <a:pPr marL="268288" lvl="0" indent="-268288">
              <a:lnSpc>
                <a:spcPct val="107000"/>
              </a:lnSpc>
              <a:spcAft>
                <a:spcPts val="800"/>
              </a:spcAft>
            </a:pPr>
            <a:endParaRPr lang="de-DE" sz="2000" kern="100" dirty="0">
              <a:latin typeface="Aptos" panose="020B000402020202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DCC37D13-C260-BCAF-A57E-F983B6230651}"/>
              </a:ext>
            </a:extLst>
          </p:cNvPr>
          <p:cNvSpPr txBox="1"/>
          <p:nvPr/>
        </p:nvSpPr>
        <p:spPr>
          <a:xfrm>
            <a:off x="708209" y="3777249"/>
            <a:ext cx="10183907" cy="1658596"/>
          </a:xfrm>
          <a:prstGeom prst="rect">
            <a:avLst/>
          </a:prstGeom>
          <a:noFill/>
        </p:spPr>
        <p:txBody>
          <a:bodyPr wrap="square">
            <a:spAutoFit/>
          </a:bodyPr>
          <a:lstStyle/>
          <a:p>
            <a:pPr>
              <a:lnSpc>
                <a:spcPct val="107000"/>
              </a:lnSpc>
              <a:spcAft>
                <a:spcPts val="800"/>
              </a:spcAft>
            </a:pPr>
            <a:r>
              <a:rPr lang="de-DE" sz="2400" dirty="0"/>
              <a:t>„Ich verstehe mittlerweile unter Resilienz nicht nur, dass man eine Resistenz ein Durchhaltevermögen in schwierige Situationen entwickelt, sondern für mich ist eine gesunde Resilienz auch, gestärkt aus einer schweren Krise hervorzugehen.“ (Samuel Koch bei </a:t>
            </a:r>
            <a:r>
              <a:rPr lang="de-DE" sz="2400" dirty="0" err="1"/>
              <a:t>Talkwerk</a:t>
            </a:r>
            <a:r>
              <a:rPr lang="de-DE" sz="2400" dirty="0"/>
              <a:t>)</a:t>
            </a:r>
            <a:endParaRPr lang="de-DE" sz="2000" kern="100" dirty="0">
              <a:latin typeface="Aptos" panose="020B000402020202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3A376A54-A528-5274-8C62-0933A70EA710}"/>
              </a:ext>
            </a:extLst>
          </p:cNvPr>
          <p:cNvSpPr txBox="1"/>
          <p:nvPr/>
        </p:nvSpPr>
        <p:spPr>
          <a:xfrm>
            <a:off x="627528" y="74243"/>
            <a:ext cx="10183907" cy="663451"/>
          </a:xfrm>
          <a:prstGeom prst="rect">
            <a:avLst/>
          </a:prstGeom>
          <a:noFill/>
        </p:spPr>
        <p:txBody>
          <a:bodyPr wrap="square">
            <a:spAutoFit/>
          </a:bodyPr>
          <a:lstStyle/>
          <a:p>
            <a:pPr>
              <a:lnSpc>
                <a:spcPct val="107000"/>
              </a:lnSpc>
              <a:spcAft>
                <a:spcPts val="800"/>
              </a:spcAft>
            </a:pPr>
            <a:r>
              <a:rPr lang="de-DE" sz="3600" dirty="0"/>
              <a:t>Was ist Resilienz?</a:t>
            </a:r>
            <a:endParaRPr lang="de-DE" sz="3600" kern="100" dirty="0">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365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Untertitel 2"/>
          <p:cNvSpPr txBox="1">
            <a:spLocks/>
          </p:cNvSpPr>
          <p:nvPr/>
        </p:nvSpPr>
        <p:spPr>
          <a:xfrm>
            <a:off x="7503207" y="6381750"/>
            <a:ext cx="4614319" cy="4762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dirty="0"/>
              <a:t>Predigt Offenbarung 1, 9 -18</a:t>
            </a:r>
          </a:p>
        </p:txBody>
      </p:sp>
      <p:pic>
        <p:nvPicPr>
          <p:cNvPr id="1026" name="Picture 2" descr="Patmos, A Biblically Good Greek Island">
            <a:extLst>
              <a:ext uri="{FF2B5EF4-FFF2-40B4-BE49-F238E27FC236}">
                <a16:creationId xmlns:a16="http://schemas.microsoft.com/office/drawing/2014/main" id="{7F323CCB-C0D4-8DDF-7533-F76400D45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12192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072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Untertitel 2"/>
          <p:cNvSpPr txBox="1">
            <a:spLocks/>
          </p:cNvSpPr>
          <p:nvPr/>
        </p:nvSpPr>
        <p:spPr>
          <a:xfrm>
            <a:off x="7503207" y="6381750"/>
            <a:ext cx="4614319" cy="4762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dirty="0"/>
              <a:t>Predigt Offenbarung 1, 9 -18</a:t>
            </a:r>
          </a:p>
        </p:txBody>
      </p:sp>
      <p:sp>
        <p:nvSpPr>
          <p:cNvPr id="2" name="Textfeld 1">
            <a:extLst>
              <a:ext uri="{FF2B5EF4-FFF2-40B4-BE49-F238E27FC236}">
                <a16:creationId xmlns:a16="http://schemas.microsoft.com/office/drawing/2014/main" id="{7248E319-10CE-B07F-502B-724FEE4F8149}"/>
              </a:ext>
            </a:extLst>
          </p:cNvPr>
          <p:cNvSpPr txBox="1"/>
          <p:nvPr/>
        </p:nvSpPr>
        <p:spPr>
          <a:xfrm>
            <a:off x="627528" y="74243"/>
            <a:ext cx="10183907" cy="663451"/>
          </a:xfrm>
          <a:prstGeom prst="rect">
            <a:avLst/>
          </a:prstGeom>
          <a:noFill/>
        </p:spPr>
        <p:txBody>
          <a:bodyPr wrap="square">
            <a:spAutoFit/>
          </a:bodyPr>
          <a:lstStyle/>
          <a:p>
            <a:pPr>
              <a:lnSpc>
                <a:spcPct val="107000"/>
              </a:lnSpc>
              <a:spcAft>
                <a:spcPts val="800"/>
              </a:spcAft>
            </a:pPr>
            <a:r>
              <a:rPr lang="de-DE" sz="3600" dirty="0"/>
              <a:t>Drei Aspekte</a:t>
            </a:r>
            <a:endParaRPr lang="de-DE" sz="3600" kern="100" dirty="0">
              <a:latin typeface="Aptos" panose="020B000402020202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3578750E-EE4F-5CBB-97E9-7AE004FA5E6E}"/>
              </a:ext>
            </a:extLst>
          </p:cNvPr>
          <p:cNvSpPr txBox="1"/>
          <p:nvPr/>
        </p:nvSpPr>
        <p:spPr>
          <a:xfrm>
            <a:off x="708209" y="1203859"/>
            <a:ext cx="10183907" cy="1263423"/>
          </a:xfrm>
          <a:prstGeom prst="rect">
            <a:avLst/>
          </a:prstGeom>
          <a:noFill/>
        </p:spPr>
        <p:txBody>
          <a:bodyPr wrap="square">
            <a:spAutoFit/>
          </a:bodyPr>
          <a:lstStyle/>
          <a:p>
            <a:pPr marL="358775" indent="-358775">
              <a:lnSpc>
                <a:spcPct val="107000"/>
              </a:lnSpc>
              <a:spcAft>
                <a:spcPts val="800"/>
              </a:spcAft>
            </a:pPr>
            <a:r>
              <a:rPr lang="de-DE" sz="2400" dirty="0"/>
              <a:t>1.	Als Christin glaube ich an ein Leben nach dem Tod. Egal, wie schlimm eine Situation auch sein mag, ich kann darauf vertrauen: auf mich wartet trotz allem eine gute Zukunft. </a:t>
            </a:r>
            <a:endParaRPr lang="de-DE" sz="2000" kern="100" dirty="0">
              <a:latin typeface="Aptos" panose="020B000402020202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2A8507B5-524D-53A4-08C9-32939D81CABF}"/>
              </a:ext>
            </a:extLst>
          </p:cNvPr>
          <p:cNvSpPr txBox="1"/>
          <p:nvPr/>
        </p:nvSpPr>
        <p:spPr>
          <a:xfrm>
            <a:off x="708209" y="2797288"/>
            <a:ext cx="10183907" cy="1263423"/>
          </a:xfrm>
          <a:prstGeom prst="rect">
            <a:avLst/>
          </a:prstGeom>
          <a:noFill/>
        </p:spPr>
        <p:txBody>
          <a:bodyPr wrap="square">
            <a:spAutoFit/>
          </a:bodyPr>
          <a:lstStyle/>
          <a:p>
            <a:pPr marL="447675" indent="-447675">
              <a:lnSpc>
                <a:spcPct val="107000"/>
              </a:lnSpc>
              <a:spcAft>
                <a:spcPts val="800"/>
              </a:spcAft>
            </a:pPr>
            <a:r>
              <a:rPr lang="de-DE" sz="2400" dirty="0"/>
              <a:t>2.	Gott ist auch in schwierigen Zeiten an meiner Seite. Selbst wenn ich sonst niemanden habe, an den ich mich wenden kann, ist er nur ein Gebet weit entfernt. </a:t>
            </a:r>
            <a:endParaRPr lang="de-DE" sz="2000" kern="100" dirty="0">
              <a:latin typeface="Aptos" panose="020B000402020202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17A2CD17-EC20-FA4A-A071-FE9C207FDB4B}"/>
              </a:ext>
            </a:extLst>
          </p:cNvPr>
          <p:cNvSpPr txBox="1"/>
          <p:nvPr/>
        </p:nvSpPr>
        <p:spPr>
          <a:xfrm>
            <a:off x="708209" y="4464788"/>
            <a:ext cx="10183907" cy="1655518"/>
          </a:xfrm>
          <a:prstGeom prst="rect">
            <a:avLst/>
          </a:prstGeom>
          <a:noFill/>
        </p:spPr>
        <p:txBody>
          <a:bodyPr wrap="square">
            <a:spAutoFit/>
          </a:bodyPr>
          <a:lstStyle/>
          <a:p>
            <a:pPr marL="447675" lvl="0" indent="-447675">
              <a:lnSpc>
                <a:spcPct val="107000"/>
              </a:lnSpc>
              <a:spcAft>
                <a:spcPts val="800"/>
              </a:spcAft>
            </a:pPr>
            <a:r>
              <a:rPr lang="de-DE" sz="2400" dirty="0"/>
              <a:t>3.	Die Gemeinschaft innerhalb der Gemeinde bietet Unterstützung und Trost in Krisensituationen. Gerade in Situationen, in denen ich selbst nicht einmal die Worte finde, ein Problem vor Gott zu bringen, tut mir der Zuspruch „Ich bete für dich“ sehr gut</a:t>
            </a:r>
          </a:p>
        </p:txBody>
      </p:sp>
    </p:spTree>
    <p:extLst>
      <p:ext uri="{BB962C8B-B14F-4D97-AF65-F5344CB8AC3E}">
        <p14:creationId xmlns:p14="http://schemas.microsoft.com/office/powerpoint/2010/main" val="36718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Untertitel 2"/>
          <p:cNvSpPr txBox="1">
            <a:spLocks/>
          </p:cNvSpPr>
          <p:nvPr/>
        </p:nvSpPr>
        <p:spPr>
          <a:xfrm>
            <a:off x="7503207" y="6381750"/>
            <a:ext cx="4614319" cy="4762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dirty="0"/>
              <a:t>Predigt Offenbarung 1, 9 -18</a:t>
            </a:r>
          </a:p>
        </p:txBody>
      </p:sp>
      <p:pic>
        <p:nvPicPr>
          <p:cNvPr id="1026" name="Picture 2" descr="Patmos, A Biblically Good Greek Island">
            <a:extLst>
              <a:ext uri="{FF2B5EF4-FFF2-40B4-BE49-F238E27FC236}">
                <a16:creationId xmlns:a16="http://schemas.microsoft.com/office/drawing/2014/main" id="{7F323CCB-C0D4-8DDF-7533-F76400D45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12192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69941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464</Words>
  <Application>Microsoft Office PowerPoint</Application>
  <PresentationFormat>Breitbild</PresentationFormat>
  <Paragraphs>20</Paragraphs>
  <Slides>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Aptos</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Jörg</dc:creator>
  <cp:lastModifiedBy>Mühlhäuser, Jörg</cp:lastModifiedBy>
  <cp:revision>36</cp:revision>
  <dcterms:created xsi:type="dcterms:W3CDTF">2024-02-16T17:31:03Z</dcterms:created>
  <dcterms:modified xsi:type="dcterms:W3CDTF">2026-01-31T13:48:59Z</dcterms:modified>
</cp:coreProperties>
</file>